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460299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213721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609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6939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4411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1007232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2162210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416754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141620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4BEAF-D1F9-41B5-B40B-0651D400F235}" type="datetimeFigureOut">
              <a:rPr lang="en-US" smtClean="0"/>
              <a:t>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175637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24BEAF-D1F9-41B5-B40B-0651D400F235}" type="datetimeFigureOut">
              <a:rPr lang="en-US" smtClean="0"/>
              <a:t>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141936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24BEAF-D1F9-41B5-B40B-0651D400F235}" type="datetimeFigureOut">
              <a:rPr lang="en-US" smtClean="0"/>
              <a:t>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771834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24BEAF-D1F9-41B5-B40B-0651D400F235}" type="datetimeFigureOut">
              <a:rPr lang="en-US" smtClean="0"/>
              <a:t>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1683548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4BEAF-D1F9-41B5-B40B-0651D400F235}" type="datetimeFigureOut">
              <a:rPr lang="en-US" smtClean="0"/>
              <a:t>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2054877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24BEAF-D1F9-41B5-B40B-0651D400F235}" type="datetimeFigureOut">
              <a:rPr lang="en-US" smtClean="0"/>
              <a:t>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1CA89-44A5-43FD-B2AE-7743CE0C7924}" type="slidenum">
              <a:rPr lang="en-US" smtClean="0"/>
              <a:t>‹#›</a:t>
            </a:fld>
            <a:endParaRPr lang="en-US"/>
          </a:p>
        </p:txBody>
      </p:sp>
    </p:spTree>
    <p:extLst>
      <p:ext uri="{BB962C8B-B14F-4D97-AF65-F5344CB8AC3E}">
        <p14:creationId xmlns:p14="http://schemas.microsoft.com/office/powerpoint/2010/main" val="355647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1CA89-44A5-43FD-B2AE-7743CE0C7924}" type="slidenum">
              <a:rPr lang="en-US" smtClean="0"/>
              <a:t>‹#›</a:t>
            </a:fld>
            <a:endParaRPr lang="en-US"/>
          </a:p>
        </p:txBody>
      </p:sp>
      <p:sp>
        <p:nvSpPr>
          <p:cNvPr id="5" name="Date Placeholder 4"/>
          <p:cNvSpPr>
            <a:spLocks noGrp="1"/>
          </p:cNvSpPr>
          <p:nvPr>
            <p:ph type="dt" sz="half" idx="10"/>
          </p:nvPr>
        </p:nvSpPr>
        <p:spPr/>
        <p:txBody>
          <a:bodyPr/>
          <a:lstStyle/>
          <a:p>
            <a:fld id="{C124BEAF-D1F9-41B5-B40B-0651D400F235}" type="datetimeFigureOut">
              <a:rPr lang="en-US" smtClean="0"/>
              <a:t>1/9/2021</a:t>
            </a:fld>
            <a:endParaRPr lang="en-US"/>
          </a:p>
        </p:txBody>
      </p:sp>
    </p:spTree>
    <p:extLst>
      <p:ext uri="{BB962C8B-B14F-4D97-AF65-F5344CB8AC3E}">
        <p14:creationId xmlns:p14="http://schemas.microsoft.com/office/powerpoint/2010/main" val="78245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24BEAF-D1F9-41B5-B40B-0651D400F235}" type="datetimeFigureOut">
              <a:rPr lang="en-US" smtClean="0"/>
              <a:t>1/9/2021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4E1CA89-44A5-43FD-B2AE-7743CE0C7924}" type="slidenum">
              <a:rPr lang="en-US" smtClean="0"/>
              <a:t>‹#›</a:t>
            </a:fld>
            <a:endParaRPr lang="en-US"/>
          </a:p>
        </p:txBody>
      </p:sp>
    </p:spTree>
    <p:extLst>
      <p:ext uri="{BB962C8B-B14F-4D97-AF65-F5344CB8AC3E}">
        <p14:creationId xmlns:p14="http://schemas.microsoft.com/office/powerpoint/2010/main" val="4294357042"/>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5055" y="875984"/>
            <a:ext cx="7766936" cy="1646302"/>
          </a:xfrm>
        </p:spPr>
        <p:txBody>
          <a:bodyPr/>
          <a:lstStyle/>
          <a:p>
            <a:r>
              <a:rPr lang="en-US" dirty="0"/>
              <a:t>Introduction to English Literature</a:t>
            </a:r>
          </a:p>
        </p:txBody>
      </p:sp>
      <p:sp>
        <p:nvSpPr>
          <p:cNvPr id="3" name="Subtitle 2"/>
          <p:cNvSpPr>
            <a:spLocks noGrp="1"/>
          </p:cNvSpPr>
          <p:nvPr>
            <p:ph type="subTitle" idx="1"/>
          </p:nvPr>
        </p:nvSpPr>
        <p:spPr>
          <a:xfrm>
            <a:off x="4186071" y="4041734"/>
            <a:ext cx="7766936" cy="1096899"/>
          </a:xfrm>
        </p:spPr>
        <p:txBody>
          <a:bodyPr>
            <a:noAutofit/>
          </a:bodyPr>
          <a:lstStyle/>
          <a:p>
            <a:r>
              <a:rPr lang="en-US" sz="2800" dirty="0"/>
              <a:t>By    </a:t>
            </a:r>
          </a:p>
          <a:p>
            <a:endParaRPr lang="en-US" sz="2800" dirty="0"/>
          </a:p>
          <a:p>
            <a:r>
              <a:rPr lang="en-US" sz="2800" dirty="0"/>
              <a:t>Narendra </a:t>
            </a:r>
            <a:r>
              <a:rPr lang="en-US" sz="2800" dirty="0" err="1"/>
              <a:t>Gawali</a:t>
            </a:r>
            <a:endParaRPr lang="en-US" sz="2800" dirty="0"/>
          </a:p>
          <a:p>
            <a:r>
              <a:rPr lang="en-US" sz="2800" dirty="0" err="1"/>
              <a:t>S.K.Gandhi</a:t>
            </a:r>
            <a:r>
              <a:rPr lang="en-US" sz="2800" dirty="0"/>
              <a:t> College </a:t>
            </a:r>
            <a:r>
              <a:rPr lang="en-US" sz="2800" dirty="0" err="1"/>
              <a:t>Kada</a:t>
            </a:r>
            <a:endParaRPr lang="en-US" sz="2800" dirty="0"/>
          </a:p>
          <a:p>
            <a:r>
              <a:rPr lang="en-US" sz="2800" dirty="0"/>
              <a:t>B.A. OPTIONAL ENGLISH</a:t>
            </a:r>
          </a:p>
        </p:txBody>
      </p:sp>
    </p:spTree>
    <p:extLst>
      <p:ext uri="{BB962C8B-B14F-4D97-AF65-F5344CB8AC3E}">
        <p14:creationId xmlns:p14="http://schemas.microsoft.com/office/powerpoint/2010/main" val="26667182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00" y="145576"/>
            <a:ext cx="8596668" cy="1320800"/>
          </a:xfrm>
        </p:spPr>
        <p:txBody>
          <a:bodyPr/>
          <a:lstStyle/>
          <a:p>
            <a:r>
              <a:rPr lang="en-US" dirty="0"/>
              <a:t>Elements of fiction</a:t>
            </a:r>
          </a:p>
        </p:txBody>
      </p:sp>
      <p:sp>
        <p:nvSpPr>
          <p:cNvPr id="3" name="Content Placeholder 2"/>
          <p:cNvSpPr>
            <a:spLocks noGrp="1"/>
          </p:cNvSpPr>
          <p:nvPr>
            <p:ph idx="1"/>
          </p:nvPr>
        </p:nvSpPr>
        <p:spPr>
          <a:xfrm>
            <a:off x="308845" y="959586"/>
            <a:ext cx="8596668" cy="3880773"/>
          </a:xfrm>
        </p:spPr>
        <p:txBody>
          <a:bodyPr>
            <a:normAutofit fontScale="70000" lnSpcReduction="20000"/>
          </a:bodyPr>
          <a:lstStyle/>
          <a:p>
            <a:r>
              <a:rPr lang="en-US" sz="4000" dirty="0"/>
              <a:t>Setting :  </a:t>
            </a:r>
          </a:p>
          <a:p>
            <a:r>
              <a:rPr lang="en-US" sz="2800" dirty="0"/>
              <a:t>This is the place and time in which the story unfolds or takes place.</a:t>
            </a:r>
          </a:p>
          <a:p>
            <a:r>
              <a:rPr lang="en-US" sz="2800" dirty="0"/>
              <a:t>Setting is important in understanding the background of the story or indicates in the story. If a story is well told, we will recall the setting later, long after we have put the story aside where the setting threatens the characters, it creates the conflict which is as important in fiction writing </a:t>
            </a:r>
            <a:r>
              <a:rPr lang="en-US" sz="2400" dirty="0"/>
              <a:t>or literature.</a:t>
            </a:r>
          </a:p>
          <a:p>
            <a:r>
              <a:rPr lang="en-US" sz="3100" dirty="0"/>
              <a:t>So, in interpreting or reviewing setting of a story, you may have to ask and answer such questions as : </a:t>
            </a:r>
          </a:p>
          <a:p>
            <a:r>
              <a:rPr lang="en-US" sz="3100" dirty="0"/>
              <a:t>How does the setting atmosphere influence the work? Where do the events of the story takes place? When do they occur? What was the mood when the incident took place?</a:t>
            </a:r>
          </a:p>
        </p:txBody>
      </p:sp>
    </p:spTree>
    <p:extLst>
      <p:ext uri="{BB962C8B-B14F-4D97-AF65-F5344CB8AC3E}">
        <p14:creationId xmlns:p14="http://schemas.microsoft.com/office/powerpoint/2010/main" val="18071195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Fiction</a:t>
            </a:r>
          </a:p>
        </p:txBody>
      </p:sp>
      <p:sp>
        <p:nvSpPr>
          <p:cNvPr id="3" name="Content Placeholder 2"/>
          <p:cNvSpPr>
            <a:spLocks noGrp="1"/>
          </p:cNvSpPr>
          <p:nvPr>
            <p:ph idx="1"/>
          </p:nvPr>
        </p:nvSpPr>
        <p:spPr/>
        <p:txBody>
          <a:bodyPr/>
          <a:lstStyle/>
          <a:p>
            <a:r>
              <a:rPr lang="en-US" sz="2400" dirty="0"/>
              <a:t>Plot</a:t>
            </a:r>
            <a:r>
              <a:rPr lang="en-US" dirty="0"/>
              <a:t> : this is series or change of related events that tell </a:t>
            </a:r>
            <a:r>
              <a:rPr lang="en-US" dirty="0" err="1"/>
              <a:t>us’what</a:t>
            </a:r>
            <a:r>
              <a:rPr lang="en-US" dirty="0"/>
              <a:t> happens’ in a story. When a plot is well mapped out, it ‘hooks’ us, that is , it catches curiosity(interest) about what will happen next. A good plot draws us along after the narrator, just as a fish is hooked and played and </a:t>
            </a:r>
            <a:r>
              <a:rPr lang="en-US" dirty="0" err="1"/>
              <a:t>reealed</a:t>
            </a:r>
            <a:r>
              <a:rPr lang="en-US" dirty="0"/>
              <a:t> in by an expert fisherman.</a:t>
            </a:r>
          </a:p>
          <a:p>
            <a:r>
              <a:rPr lang="en-US" dirty="0"/>
              <a:t>The first thing to recognize the plot is the nature of the hook which pulls us along and keeps us waiting. What is the hook grabs is our own curiosity, making us wonder about the outcome of a conflict.</a:t>
            </a:r>
          </a:p>
          <a:p>
            <a:r>
              <a:rPr lang="en-US" dirty="0"/>
              <a:t>When the story is strong, you can be reasonably sure its conflict  is strong.						 </a:t>
            </a:r>
          </a:p>
        </p:txBody>
      </p:sp>
    </p:spTree>
    <p:extLst>
      <p:ext uri="{BB962C8B-B14F-4D97-AF65-F5344CB8AC3E}">
        <p14:creationId xmlns:p14="http://schemas.microsoft.com/office/powerpoint/2010/main" val="371474421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plot</a:t>
            </a:r>
          </a:p>
        </p:txBody>
      </p:sp>
      <p:sp>
        <p:nvSpPr>
          <p:cNvPr id="3" name="Content Placeholder 2"/>
          <p:cNvSpPr>
            <a:spLocks noGrp="1"/>
          </p:cNvSpPr>
          <p:nvPr>
            <p:ph idx="1"/>
          </p:nvPr>
        </p:nvSpPr>
        <p:spPr/>
        <p:txBody>
          <a:bodyPr/>
          <a:lstStyle/>
          <a:p>
            <a:r>
              <a:rPr lang="en-US" dirty="0"/>
              <a:t>CONFLICT :  A conflict can be external, as when a person struggles with another person, or with an angry warthog or with a hurricane. On the other hand, a conflict can be internal, that is, it can take place inside a person’s mind or heart. This might happen when a character has to make a hard decision, or struggle against fear, or resist an urge to poke his nose into everyone’s business</a:t>
            </a:r>
          </a:p>
          <a:p>
            <a:pPr fontAlgn="base"/>
            <a:endParaRPr lang="en-US" b="1" dirty="0"/>
          </a:p>
          <a:p>
            <a:r>
              <a:rPr lang="en-US" dirty="0"/>
              <a:t>Theme : This refers to the controlling, main idea or central insight in the novel or short story. Theme answers the question ‘What does it mean?’ a story’s theme is often hard to state, but it is what the author means or what the reader perceives to mean by the whole story. A theme is usually stated in a sentence or statement.</a:t>
            </a:r>
          </a:p>
        </p:txBody>
      </p:sp>
    </p:spTree>
    <p:extLst>
      <p:ext uri="{BB962C8B-B14F-4D97-AF65-F5344CB8AC3E}">
        <p14:creationId xmlns:p14="http://schemas.microsoft.com/office/powerpoint/2010/main" val="328874928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Characterization</a:t>
            </a:r>
          </a:p>
        </p:txBody>
      </p:sp>
      <p:sp>
        <p:nvSpPr>
          <p:cNvPr id="3" name="Content Placeholder 2"/>
          <p:cNvSpPr>
            <a:spLocks noGrp="1"/>
          </p:cNvSpPr>
          <p:nvPr>
            <p:ph idx="1"/>
          </p:nvPr>
        </p:nvSpPr>
        <p:spPr/>
        <p:txBody>
          <a:bodyPr/>
          <a:lstStyle/>
          <a:p>
            <a:r>
              <a:rPr lang="en-US" sz="2400" b="1" dirty="0"/>
              <a:t>Characters:</a:t>
            </a:r>
            <a:r>
              <a:rPr lang="en-US" dirty="0"/>
              <a:t> These are persons or animals involved in a story in order to show entertain and show us some truth about human experience and ourselves. A good character should be ‘alive’ to help us appreciate the story well. In a story, we can recognize a character by his/her/its appearance, actions and thoughts, reactions of others (what other characters say or do in relation to the character),</a:t>
            </a:r>
          </a:p>
          <a:p>
            <a:r>
              <a:rPr lang="en-US" dirty="0"/>
              <a:t>Characterization refers to the kinds of characters the novel or short story has depending on the level of their development and involvement in the story of the book. For example, are the characters flat or round, protagonists or antagonists, major or minor, stars or backers? </a:t>
            </a:r>
          </a:p>
        </p:txBody>
      </p:sp>
    </p:spTree>
    <p:extLst>
      <p:ext uri="{BB962C8B-B14F-4D97-AF65-F5344CB8AC3E}">
        <p14:creationId xmlns:p14="http://schemas.microsoft.com/office/powerpoint/2010/main" val="39256553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913" y="0"/>
            <a:ext cx="8596668" cy="1320800"/>
          </a:xfrm>
        </p:spPr>
        <p:txBody>
          <a:bodyPr/>
          <a:lstStyle/>
          <a:p>
            <a:r>
              <a:rPr lang="en-US" dirty="0"/>
              <a:t>Style</a:t>
            </a:r>
          </a:p>
        </p:txBody>
      </p:sp>
      <p:sp>
        <p:nvSpPr>
          <p:cNvPr id="3" name="Content Placeholder 2"/>
          <p:cNvSpPr>
            <a:spLocks noGrp="1"/>
          </p:cNvSpPr>
          <p:nvPr>
            <p:ph idx="1"/>
          </p:nvPr>
        </p:nvSpPr>
        <p:spPr>
          <a:xfrm>
            <a:off x="499913" y="660400"/>
            <a:ext cx="8596668" cy="3880773"/>
          </a:xfrm>
        </p:spPr>
        <p:txBody>
          <a:bodyPr>
            <a:noAutofit/>
          </a:bodyPr>
          <a:lstStyle/>
          <a:p>
            <a:r>
              <a:rPr lang="en-US" sz="2400" b="1" dirty="0"/>
              <a:t>Point of View </a:t>
            </a:r>
            <a:r>
              <a:rPr lang="en-US" sz="2400" dirty="0"/>
              <a:t>: This refers to the style the writer of a story uses to narrate the story. In other words, writers usually chose who should tell the story or who should be the mouth piece in the story. So, you can tell the story from various angles by using points of view. There are three basic points of view often used in narratives: omniscient, third-person limited, and first-person. </a:t>
            </a:r>
          </a:p>
          <a:p>
            <a:pPr marL="0" indent="0">
              <a:buNone/>
            </a:pPr>
            <a:r>
              <a:rPr lang="en-US" sz="2400" dirty="0"/>
              <a:t>The omniscient (unlimited) point of view is the point of view of a god-like (all-knowing) being who has created a fictional world and who can tell us everything that is going on in the minds of all the characters. The omniscient narrator is outside the story.</a:t>
            </a:r>
          </a:p>
          <a:p>
            <a:pPr marL="0" indent="0">
              <a:buNone/>
            </a:pPr>
            <a:r>
              <a:rPr lang="en-US" sz="2400" dirty="0"/>
              <a:t>And in the first-person (limited) point of view , the narrator speaks as ‘I’, as a character in the story. This character can tell us only what he or she sees and hears and thinks about what is going on. In other words, the narrator is a participant in the story. </a:t>
            </a:r>
          </a:p>
          <a:p>
            <a:pPr marL="0" indent="0">
              <a:buNone/>
            </a:pPr>
            <a:r>
              <a:rPr lang="en-US" sz="2400" dirty="0"/>
              <a:t>The writer chooses to tell the story in the name of another fictitious person and uses the first person pronoun ‘I’ as witness and participant in the events that unfold in the story</a:t>
            </a:r>
          </a:p>
        </p:txBody>
      </p:sp>
    </p:spTree>
    <p:extLst>
      <p:ext uri="{BB962C8B-B14F-4D97-AF65-F5344CB8AC3E}">
        <p14:creationId xmlns:p14="http://schemas.microsoft.com/office/powerpoint/2010/main" val="34034624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517" y="186519"/>
            <a:ext cx="8596668" cy="1320800"/>
          </a:xfrm>
        </p:spPr>
        <p:txBody>
          <a:bodyPr/>
          <a:lstStyle/>
          <a:p>
            <a:r>
              <a:rPr lang="en-US" b="1" dirty="0"/>
              <a:t>LANGUAGE</a:t>
            </a:r>
            <a:br>
              <a:rPr lang="en-US" b="1" dirty="0"/>
            </a:br>
            <a:endParaRPr lang="en-US" dirty="0"/>
          </a:p>
        </p:txBody>
      </p:sp>
      <p:sp>
        <p:nvSpPr>
          <p:cNvPr id="3" name="Content Placeholder 2"/>
          <p:cNvSpPr>
            <a:spLocks noGrp="1"/>
          </p:cNvSpPr>
          <p:nvPr>
            <p:ph idx="1"/>
          </p:nvPr>
        </p:nvSpPr>
        <p:spPr>
          <a:xfrm>
            <a:off x="786517" y="1710212"/>
            <a:ext cx="8596668" cy="3880773"/>
          </a:xfrm>
        </p:spPr>
        <p:txBody>
          <a:bodyPr>
            <a:noAutofit/>
          </a:bodyPr>
          <a:lstStyle/>
          <a:p>
            <a:r>
              <a:rPr lang="en-US" sz="2800" dirty="0"/>
              <a:t>Language is part of style but it stands out to be the most important element of any fiction writing. Literary language is often used in fiction writing to ‘relish’ the story so that it is more clear, educative, informative, and indeed interesting or entertaining. Some of these language devices include figures of speech and symbolism such as images, symbols, irony, metaphors, similes, satire, and so on. </a:t>
            </a:r>
          </a:p>
        </p:txBody>
      </p:sp>
    </p:spTree>
    <p:extLst>
      <p:ext uri="{BB962C8B-B14F-4D97-AF65-F5344CB8AC3E}">
        <p14:creationId xmlns:p14="http://schemas.microsoft.com/office/powerpoint/2010/main" val="8662539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1606"/>
            <a:ext cx="8596668" cy="1320800"/>
          </a:xfrm>
        </p:spPr>
        <p:txBody>
          <a:bodyPr/>
          <a:lstStyle/>
          <a:p>
            <a:endParaRPr lang="en-US" dirty="0"/>
          </a:p>
        </p:txBody>
      </p:sp>
      <p:sp>
        <p:nvSpPr>
          <p:cNvPr id="3" name="Content Placeholder 2"/>
          <p:cNvSpPr>
            <a:spLocks noGrp="1"/>
          </p:cNvSpPr>
          <p:nvPr>
            <p:ph idx="1"/>
          </p:nvPr>
        </p:nvSpPr>
        <p:spPr/>
        <p:txBody>
          <a:bodyPr>
            <a:normAutofit/>
          </a:bodyPr>
          <a:lstStyle/>
          <a:p>
            <a:pPr lvl="1" algn="ctr"/>
            <a:r>
              <a:rPr lang="en-US" sz="10000" dirty="0"/>
              <a:t>THANK YOU</a:t>
            </a:r>
          </a:p>
        </p:txBody>
      </p:sp>
      <p:sp>
        <p:nvSpPr>
          <p:cNvPr id="4" name="Smiley Face 3"/>
          <p:cNvSpPr/>
          <p:nvPr/>
        </p:nvSpPr>
        <p:spPr>
          <a:xfrm>
            <a:off x="3351584" y="4103380"/>
            <a:ext cx="2456597" cy="1937982"/>
          </a:xfrm>
          <a:prstGeom prst="smileyFac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656301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00" y="0"/>
            <a:ext cx="8596668" cy="1320800"/>
          </a:xfrm>
        </p:spPr>
        <p:txBody>
          <a:bodyPr/>
          <a:lstStyle/>
          <a:p>
            <a:r>
              <a:rPr lang="en-US" dirty="0"/>
              <a:t>CONTENTS</a:t>
            </a:r>
          </a:p>
        </p:txBody>
      </p:sp>
      <p:sp>
        <p:nvSpPr>
          <p:cNvPr id="3" name="Content Placeholder 2"/>
          <p:cNvSpPr>
            <a:spLocks noGrp="1"/>
          </p:cNvSpPr>
          <p:nvPr>
            <p:ph idx="1"/>
          </p:nvPr>
        </p:nvSpPr>
        <p:spPr>
          <a:xfrm>
            <a:off x="1045823" y="1682917"/>
            <a:ext cx="8596668" cy="3880773"/>
          </a:xfrm>
        </p:spPr>
        <p:txBody>
          <a:bodyPr>
            <a:normAutofit fontScale="92500" lnSpcReduction="20000"/>
          </a:bodyPr>
          <a:lstStyle/>
          <a:p>
            <a:r>
              <a:rPr lang="en-US" sz="3600" dirty="0">
                <a:solidFill>
                  <a:schemeClr val="tx1"/>
                </a:solidFill>
              </a:rPr>
              <a:t>INTRODUCTION</a:t>
            </a:r>
          </a:p>
          <a:p>
            <a:r>
              <a:rPr lang="en-US" sz="3600" dirty="0">
                <a:solidFill>
                  <a:schemeClr val="tx1"/>
                </a:solidFill>
              </a:rPr>
              <a:t>Def. of Literature</a:t>
            </a:r>
          </a:p>
          <a:p>
            <a:r>
              <a:rPr lang="en-US" sz="3600" dirty="0">
                <a:solidFill>
                  <a:schemeClr val="tx1"/>
                </a:solidFill>
              </a:rPr>
              <a:t>Importance of Literature in English</a:t>
            </a:r>
          </a:p>
          <a:p>
            <a:r>
              <a:rPr lang="en-US" sz="3600" dirty="0">
                <a:solidFill>
                  <a:schemeClr val="tx1"/>
                </a:solidFill>
              </a:rPr>
              <a:t>Kinds of Literature</a:t>
            </a:r>
          </a:p>
          <a:p>
            <a:r>
              <a:rPr lang="en-US" sz="3600" dirty="0">
                <a:solidFill>
                  <a:schemeClr val="tx1"/>
                </a:solidFill>
              </a:rPr>
              <a:t>Elements of story (Fiction)</a:t>
            </a:r>
          </a:p>
          <a:p>
            <a:r>
              <a:rPr lang="en-US" sz="3600" dirty="0">
                <a:solidFill>
                  <a:schemeClr val="tx1"/>
                </a:solidFill>
              </a:rPr>
              <a:t>Elements of Poem (Poetry)</a:t>
            </a:r>
          </a:p>
          <a:p>
            <a:r>
              <a:rPr lang="en-US" sz="3600" dirty="0">
                <a:solidFill>
                  <a:schemeClr val="tx1"/>
                </a:solidFill>
              </a:rPr>
              <a:t>Elements of Play (Drama)</a:t>
            </a:r>
          </a:p>
          <a:p>
            <a:endParaRPr lang="en-US" dirty="0"/>
          </a:p>
        </p:txBody>
      </p:sp>
    </p:spTree>
    <p:extLst>
      <p:ext uri="{BB962C8B-B14F-4D97-AF65-F5344CB8AC3E}">
        <p14:creationId xmlns:p14="http://schemas.microsoft.com/office/powerpoint/2010/main" val="3224592905"/>
      </p:ext>
    </p:extLst>
  </p:cSld>
  <p:clrMapOvr>
    <a:masterClrMapping/>
  </p:clrMapOvr>
  <mc:AlternateContent xmlns:mc="http://schemas.openxmlformats.org/markup-compatibility/2006" xmlns:p14="http://schemas.microsoft.com/office/powerpoint/2010/main">
    <mc:Choice Requires="p14">
      <p:transition spd="slow" p14:dur="1500">
        <p:split dir="in"/>
      </p:transition>
    </mc:Choice>
    <mc:Fallback xmlns="">
      <p:transition spd="slow">
        <p:split dir="in"/>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75000"/>
                  </a:schemeClr>
                </a:solidFill>
              </a:rPr>
              <a:t>Introduction</a:t>
            </a:r>
          </a:p>
        </p:txBody>
      </p:sp>
      <p:sp>
        <p:nvSpPr>
          <p:cNvPr id="3" name="Content Placeholder 2"/>
          <p:cNvSpPr>
            <a:spLocks noGrp="1"/>
          </p:cNvSpPr>
          <p:nvPr>
            <p:ph idx="1"/>
          </p:nvPr>
        </p:nvSpPr>
        <p:spPr/>
        <p:txBody>
          <a:bodyPr>
            <a:normAutofit fontScale="77500" lnSpcReduction="20000"/>
          </a:bodyPr>
          <a:lstStyle/>
          <a:p>
            <a:r>
              <a:rPr lang="en-US" sz="3600" dirty="0">
                <a:solidFill>
                  <a:schemeClr val="tx1"/>
                </a:solidFill>
              </a:rPr>
              <a:t>The study or appreciation of Literature is very interesting and helpful to learners for many reasons.</a:t>
            </a:r>
          </a:p>
          <a:p>
            <a:r>
              <a:rPr lang="en-US" sz="3600" dirty="0">
                <a:solidFill>
                  <a:schemeClr val="tx1"/>
                </a:solidFill>
              </a:rPr>
              <a:t>Literature in English involves the reading and analysis of written materials including fiction, non-fiction, poetry, drama etc. in English.</a:t>
            </a:r>
          </a:p>
          <a:p>
            <a:r>
              <a:rPr lang="en-US" sz="3600" dirty="0">
                <a:solidFill>
                  <a:schemeClr val="tx1"/>
                </a:solidFill>
              </a:rPr>
              <a:t>All learners of Literature in English should be ready to analyze whatever they read critically</a:t>
            </a:r>
            <a:r>
              <a:rPr lang="en-US" sz="3600" dirty="0"/>
              <a:t>.</a:t>
            </a:r>
          </a:p>
          <a:p>
            <a:endParaRPr lang="en-US" dirty="0"/>
          </a:p>
          <a:p>
            <a:endParaRPr lang="en-US" dirty="0"/>
          </a:p>
        </p:txBody>
      </p:sp>
    </p:spTree>
    <p:extLst>
      <p:ext uri="{BB962C8B-B14F-4D97-AF65-F5344CB8AC3E}">
        <p14:creationId xmlns:p14="http://schemas.microsoft.com/office/powerpoint/2010/main" val="6562002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4759"/>
            <a:ext cx="8596668" cy="1320800"/>
          </a:xfrm>
        </p:spPr>
        <p:txBody>
          <a:bodyPr/>
          <a:lstStyle/>
          <a:p>
            <a:r>
              <a:rPr lang="en-US" dirty="0">
                <a:solidFill>
                  <a:schemeClr val="accent5"/>
                </a:solidFill>
              </a:rPr>
              <a:t>Definition of literature</a:t>
            </a:r>
          </a:p>
        </p:txBody>
      </p:sp>
      <p:sp>
        <p:nvSpPr>
          <p:cNvPr id="3" name="Content Placeholder 2"/>
          <p:cNvSpPr>
            <a:spLocks noGrp="1"/>
          </p:cNvSpPr>
          <p:nvPr>
            <p:ph idx="1"/>
          </p:nvPr>
        </p:nvSpPr>
        <p:spPr>
          <a:xfrm>
            <a:off x="677334" y="1575559"/>
            <a:ext cx="8596668" cy="3880773"/>
          </a:xfrm>
        </p:spPr>
        <p:txBody>
          <a:bodyPr>
            <a:noAutofit/>
          </a:bodyPr>
          <a:lstStyle/>
          <a:p>
            <a:r>
              <a:rPr lang="en-US" sz="2800" dirty="0">
                <a:solidFill>
                  <a:schemeClr val="tx1"/>
                </a:solidFill>
              </a:rPr>
              <a:t>It is very difficult offer precise definition of lit., but we shall give a working definition of literature in line with what we shall be studying in literature in English.</a:t>
            </a:r>
          </a:p>
          <a:p>
            <a:r>
              <a:rPr lang="en-US" sz="2800" dirty="0">
                <a:solidFill>
                  <a:schemeClr val="tx1"/>
                </a:solidFill>
              </a:rPr>
              <a:t>Literature can be defined as ‘pieces of writing that are valued as works of art, especially novels, plays and poems’. </a:t>
            </a:r>
          </a:p>
          <a:p>
            <a:r>
              <a:rPr lang="en-US" sz="2800" dirty="0">
                <a:solidFill>
                  <a:schemeClr val="tx1"/>
                </a:solidFill>
              </a:rPr>
              <a:t>This is very narrow definition of literature as non-fiction literature is not included in this definition</a:t>
            </a:r>
            <a:r>
              <a:rPr lang="en-US" sz="2800" dirty="0"/>
              <a:t>.</a:t>
            </a:r>
          </a:p>
          <a:p>
            <a:endParaRPr lang="en-US" sz="2800" dirty="0"/>
          </a:p>
        </p:txBody>
      </p:sp>
    </p:spTree>
    <p:extLst>
      <p:ext uri="{BB962C8B-B14F-4D97-AF65-F5344CB8AC3E}">
        <p14:creationId xmlns:p14="http://schemas.microsoft.com/office/powerpoint/2010/main" val="3336348792"/>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221" y="159224"/>
            <a:ext cx="8596668" cy="1320800"/>
          </a:xfrm>
        </p:spPr>
        <p:txBody>
          <a:bodyPr/>
          <a:lstStyle/>
          <a:p>
            <a:r>
              <a:rPr lang="en-US" dirty="0"/>
              <a:t>Importance of Literature</a:t>
            </a:r>
          </a:p>
        </p:txBody>
      </p:sp>
      <p:sp>
        <p:nvSpPr>
          <p:cNvPr id="3" name="Content Placeholder 2"/>
          <p:cNvSpPr>
            <a:spLocks noGrp="1"/>
          </p:cNvSpPr>
          <p:nvPr>
            <p:ph idx="1"/>
          </p:nvPr>
        </p:nvSpPr>
        <p:spPr>
          <a:xfrm>
            <a:off x="636390" y="819624"/>
            <a:ext cx="8596668" cy="3880773"/>
          </a:xfrm>
        </p:spPr>
        <p:txBody>
          <a:bodyPr>
            <a:noAutofit/>
          </a:bodyPr>
          <a:lstStyle/>
          <a:p>
            <a:r>
              <a:rPr lang="en-US" sz="2400" dirty="0"/>
              <a:t>Reading and studying literature is very important for various reasons as pointed below:</a:t>
            </a:r>
          </a:p>
          <a:p>
            <a:r>
              <a:rPr lang="en-US" sz="2400" dirty="0"/>
              <a:t>Lit improves your command of language. It teaches you about the life, cultures and experiences of people in other part of the world. It gives you information about other parts of the world which you may never be able to visit in your life time.</a:t>
            </a:r>
          </a:p>
          <a:p>
            <a:r>
              <a:rPr lang="en-US" sz="2400" dirty="0"/>
              <a:t>It entertains you and provides useful occupation in your free time.</a:t>
            </a:r>
          </a:p>
          <a:p>
            <a:r>
              <a:rPr lang="en-US" sz="2400" dirty="0"/>
              <a:t>It makes you wiser and more experienced person by forcing you to judge, sympathize with, or criticize the character you read about. </a:t>
            </a:r>
          </a:p>
          <a:p>
            <a:r>
              <a:rPr lang="en-US" sz="2400" dirty="0"/>
              <a:t>It gives information which may be useful in other subjects, for e.g., In Geography, science etc.</a:t>
            </a:r>
          </a:p>
        </p:txBody>
      </p:sp>
    </p:spTree>
    <p:extLst>
      <p:ext uri="{BB962C8B-B14F-4D97-AF65-F5344CB8AC3E}">
        <p14:creationId xmlns:p14="http://schemas.microsoft.com/office/powerpoint/2010/main" val="2722359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Literature</a:t>
            </a:r>
          </a:p>
        </p:txBody>
      </p:sp>
      <p:sp>
        <p:nvSpPr>
          <p:cNvPr id="3" name="Content Placeholder 2"/>
          <p:cNvSpPr>
            <a:spLocks noGrp="1"/>
          </p:cNvSpPr>
          <p:nvPr>
            <p:ph idx="1"/>
          </p:nvPr>
        </p:nvSpPr>
        <p:spPr>
          <a:xfrm>
            <a:off x="677334" y="2160589"/>
            <a:ext cx="8827910" cy="4697411"/>
          </a:xfrm>
        </p:spPr>
        <p:txBody>
          <a:bodyPr>
            <a:noAutofit/>
          </a:bodyPr>
          <a:lstStyle/>
          <a:p>
            <a:r>
              <a:rPr lang="en-US" sz="2800" dirty="0"/>
              <a:t>Generally, lit is divided into 2 kinds, Fictional and Non-fictional Lit.</a:t>
            </a:r>
          </a:p>
          <a:p>
            <a:r>
              <a:rPr lang="en-US" sz="2800" dirty="0"/>
              <a:t>Fictional lit is imaginary composed information, education and entertainment to the reader. In other words it is based on the writers imagination rather than reality.</a:t>
            </a:r>
          </a:p>
          <a:p>
            <a:r>
              <a:rPr lang="en-US" sz="2800" dirty="0"/>
              <a:t>Non-Fictional literature is factual writing or writhen works that gives facts that can be proved as it provides real places, events, characters, times or reality rather than imaginary things </a:t>
            </a:r>
          </a:p>
        </p:txBody>
      </p:sp>
    </p:spTree>
    <p:extLst>
      <p:ext uri="{BB962C8B-B14F-4D97-AF65-F5344CB8AC3E}">
        <p14:creationId xmlns:p14="http://schemas.microsoft.com/office/powerpoint/2010/main" val="15176722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literature</a:t>
            </a:r>
          </a:p>
        </p:txBody>
      </p:sp>
      <p:sp>
        <p:nvSpPr>
          <p:cNvPr id="3" name="Content Placeholder 2"/>
          <p:cNvSpPr>
            <a:spLocks noGrp="1"/>
          </p:cNvSpPr>
          <p:nvPr>
            <p:ph idx="1"/>
          </p:nvPr>
        </p:nvSpPr>
        <p:spPr/>
        <p:txBody>
          <a:bodyPr>
            <a:normAutofit/>
          </a:bodyPr>
          <a:lstStyle/>
          <a:p>
            <a:r>
              <a:rPr lang="en-US" sz="2800" dirty="0"/>
              <a:t>Examples of fictional literatures include plays, poems, short stories, oral literature and songs .examples of non- fictional literature includes autobiographies, biographies, essays, diaries and journals ,magazines ,newspapers ,books such as geography, history and civics</a:t>
            </a:r>
          </a:p>
        </p:txBody>
      </p:sp>
    </p:spTree>
    <p:extLst>
      <p:ext uri="{BB962C8B-B14F-4D97-AF65-F5344CB8AC3E}">
        <p14:creationId xmlns:p14="http://schemas.microsoft.com/office/powerpoint/2010/main" val="60380902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320800"/>
          </a:xfrm>
        </p:spPr>
        <p:txBody>
          <a:bodyPr/>
          <a:lstStyle/>
          <a:p>
            <a:r>
              <a:rPr lang="en-US" dirty="0"/>
              <a:t>Element of fiction</a:t>
            </a:r>
          </a:p>
        </p:txBody>
      </p:sp>
      <p:sp>
        <p:nvSpPr>
          <p:cNvPr id="3" name="Content Placeholder 2"/>
          <p:cNvSpPr>
            <a:spLocks noGrp="1"/>
          </p:cNvSpPr>
          <p:nvPr>
            <p:ph idx="1"/>
          </p:nvPr>
        </p:nvSpPr>
        <p:spPr>
          <a:xfrm>
            <a:off x="677334" y="802185"/>
            <a:ext cx="8596668" cy="3880773"/>
          </a:xfrm>
        </p:spPr>
        <p:txBody>
          <a:bodyPr>
            <a:noAutofit/>
          </a:bodyPr>
          <a:lstStyle/>
          <a:p>
            <a:r>
              <a:rPr lang="en-US" sz="2400" dirty="0"/>
              <a:t>Generally, fiction any form of lit that tells about imaginary, invented, made of unreal,</a:t>
            </a:r>
          </a:p>
          <a:p>
            <a:r>
              <a:rPr lang="en-US" sz="2400" dirty="0"/>
              <a:t>People , places, events, short stories , novels and folktales are kinds of fiction.</a:t>
            </a:r>
          </a:p>
          <a:p>
            <a:r>
              <a:rPr lang="en-US" sz="2400" dirty="0"/>
              <a:t>A Short story is story fictional prose narrative built on a plot that includes the basic situation, complications , climax and resolution.</a:t>
            </a:r>
          </a:p>
          <a:p>
            <a:r>
              <a:rPr lang="en-US" sz="2400" dirty="0"/>
              <a:t>The contrast, a novel is along fictional story that uses all the elements of story telling, mainly, plot, character, settings, themes, and point of view.</a:t>
            </a:r>
          </a:p>
          <a:p>
            <a:r>
              <a:rPr lang="en-US" sz="2400" dirty="0"/>
              <a:t>Oral  or traditional lit has some forms of stories often told by words of mouths from generation to generation such as folktales , legends , and myths which have not been written down as stories for us to read.</a:t>
            </a:r>
          </a:p>
        </p:txBody>
      </p:sp>
    </p:spTree>
    <p:extLst>
      <p:ext uri="{BB962C8B-B14F-4D97-AF65-F5344CB8AC3E}">
        <p14:creationId xmlns:p14="http://schemas.microsoft.com/office/powerpoint/2010/main" val="39840770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solidFill>
              </a:rPr>
              <a:t>Elements of fiction</a:t>
            </a:r>
          </a:p>
        </p:txBody>
      </p:sp>
      <p:sp>
        <p:nvSpPr>
          <p:cNvPr id="3" name="Content Placeholder 2"/>
          <p:cNvSpPr>
            <a:spLocks noGrp="1"/>
          </p:cNvSpPr>
          <p:nvPr>
            <p:ph idx="1"/>
          </p:nvPr>
        </p:nvSpPr>
        <p:spPr/>
        <p:txBody>
          <a:bodyPr>
            <a:normAutofit fontScale="92500" lnSpcReduction="20000"/>
          </a:bodyPr>
          <a:lstStyle/>
          <a:p>
            <a:r>
              <a:rPr lang="en-US" sz="2800" dirty="0"/>
              <a:t>The story, whether is a short story, novel, or folktale has the following elements</a:t>
            </a:r>
          </a:p>
          <a:p>
            <a:r>
              <a:rPr lang="en-US" sz="2800" dirty="0"/>
              <a:t>Authors</a:t>
            </a:r>
          </a:p>
          <a:p>
            <a:r>
              <a:rPr lang="en-US" sz="2800" dirty="0"/>
              <a:t>Setting</a:t>
            </a:r>
          </a:p>
          <a:p>
            <a:r>
              <a:rPr lang="en-US" sz="2800" dirty="0"/>
              <a:t>Plot</a:t>
            </a:r>
          </a:p>
          <a:p>
            <a:r>
              <a:rPr lang="en-US" sz="2800" dirty="0"/>
              <a:t>Themes</a:t>
            </a:r>
          </a:p>
          <a:p>
            <a:r>
              <a:rPr lang="en-US" sz="2800" dirty="0"/>
              <a:t>Characters</a:t>
            </a:r>
          </a:p>
          <a:p>
            <a:r>
              <a:rPr lang="en-US" sz="2800" dirty="0"/>
              <a:t>Style</a:t>
            </a:r>
          </a:p>
          <a:p>
            <a:r>
              <a:rPr lang="en-US" sz="2800" dirty="0"/>
              <a:t>language</a:t>
            </a:r>
          </a:p>
        </p:txBody>
      </p:sp>
    </p:spTree>
    <p:extLst>
      <p:ext uri="{BB962C8B-B14F-4D97-AF65-F5344CB8AC3E}">
        <p14:creationId xmlns:p14="http://schemas.microsoft.com/office/powerpoint/2010/main" val="320770719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207</TotalTime>
  <Words>1470</Words>
  <Application>Microsoft Office PowerPoint</Application>
  <PresentationFormat>Widescreen</PresentationFormat>
  <Paragraphs>74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Introduction to English Literature</vt:lpstr>
      <vt:lpstr>CONTENTS</vt:lpstr>
      <vt:lpstr>Introduction</vt:lpstr>
      <vt:lpstr>Definition of literature</vt:lpstr>
      <vt:lpstr>Importance of Literature</vt:lpstr>
      <vt:lpstr>Kinds of Literature</vt:lpstr>
      <vt:lpstr>Kinds of literature</vt:lpstr>
      <vt:lpstr>Element of fiction</vt:lpstr>
      <vt:lpstr>Elements of fiction</vt:lpstr>
      <vt:lpstr>Elements of fiction</vt:lpstr>
      <vt:lpstr>Elements of Fiction</vt:lpstr>
      <vt:lpstr>Elements of plot</vt:lpstr>
      <vt:lpstr>Characterization</vt:lpstr>
      <vt:lpstr>Style</vt:lpstr>
      <vt:lpstr>LANGUAGE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English Literature</dc:title>
  <dc:creator>My PC</dc:creator>
  <cp:lastModifiedBy>user</cp:lastModifiedBy>
  <cp:revision>26</cp:revision>
  <dcterms:created xsi:type="dcterms:W3CDTF">2020-07-10T05:58:56Z</dcterms:created>
  <dcterms:modified xsi:type="dcterms:W3CDTF">2021-01-09T05:49:41Z</dcterms:modified>
</cp:coreProperties>
</file>